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0" r:id="rId3"/>
    <p:sldId id="294" r:id="rId4"/>
    <p:sldId id="296" r:id="rId5"/>
    <p:sldId id="292" r:id="rId6"/>
    <p:sldId id="295" r:id="rId7"/>
    <p:sldId id="293" r:id="rId8"/>
    <p:sldId id="291" r:id="rId9"/>
    <p:sldId id="264" r:id="rId10"/>
    <p:sldId id="259" r:id="rId11"/>
    <p:sldId id="268" r:id="rId12"/>
    <p:sldId id="265" r:id="rId13"/>
    <p:sldId id="261" r:id="rId14"/>
    <p:sldId id="263" r:id="rId15"/>
    <p:sldId id="266" r:id="rId16"/>
    <p:sldId id="267" r:id="rId17"/>
    <p:sldId id="269" r:id="rId18"/>
    <p:sldId id="270" r:id="rId19"/>
    <p:sldId id="272" r:id="rId20"/>
    <p:sldId id="273" r:id="rId21"/>
    <p:sldId id="275" r:id="rId22"/>
    <p:sldId id="274" r:id="rId23"/>
    <p:sldId id="276" r:id="rId24"/>
    <p:sldId id="277" r:id="rId25"/>
    <p:sldId id="278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35" d="100"/>
          <a:sy n="35" d="100"/>
        </p:scale>
        <p:origin x="7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55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58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19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84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82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66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3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51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69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74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44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47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71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41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52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682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08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54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95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80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5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825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741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37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05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96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69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89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32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98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1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55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1360886"/>
            <a:ext cx="7477601" cy="2745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University Analysis: Power bi and EDA Key Questions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44398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crucial insights about universities across the globe through data analysis.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3195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19" y="5424845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86086" y="5400556"/>
            <a:ext cx="179832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Rishi Kumar</a:t>
            </a:r>
            <a:endParaRPr lang="en-US" sz="21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951621" y="2611789"/>
            <a:ext cx="8293767" cy="23113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Which country has the highest number of female students enrolled in universities?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675001" y="4923115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Calculate the total number of female students in each country.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75001" y="536733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USA</a:t>
            </a: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has the highest count of female students.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3882FC-4358-4F45-A88D-D126343536B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2506742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How many universities are ranked by each ranking system?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675001" y="4923115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Count the universities ranked by each ranking system.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75001" y="536733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Centre for World University ranking systems</a:t>
            </a: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cover the most institutions.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B50889-6373-4618-87FF-7C383F039A6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01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51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6319599" y="1668379"/>
            <a:ext cx="8310801" cy="27580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en-US" sz="4000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What is the average score for universities according to </a:t>
            </a:r>
          </a:p>
          <a:p>
            <a:pPr>
              <a:lnSpc>
                <a:spcPts val="5468"/>
              </a:lnSpc>
            </a:pPr>
            <a:r>
              <a:rPr lang="en-US" sz="4000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each ranking system?</a:t>
            </a:r>
          </a:p>
        </p:txBody>
      </p:sp>
      <p:sp>
        <p:nvSpPr>
          <p:cNvPr id="6" name="Text 3"/>
          <p:cNvSpPr/>
          <p:nvPr/>
        </p:nvSpPr>
        <p:spPr>
          <a:xfrm>
            <a:off x="6675001" y="4114799"/>
            <a:ext cx="7122200" cy="24464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l">
              <a:lnSpc>
                <a:spcPts val="2799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This can reveal which system tends to assign higher scores.</a:t>
            </a:r>
          </a:p>
          <a:p>
            <a:pPr marL="285750" indent="-285750">
              <a:lnSpc>
                <a:spcPts val="2799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bg1"/>
                </a:solidFill>
                <a:effectLst/>
                <a:latin typeface="Google Sans"/>
              </a:rPr>
              <a:t>The Center for World University Rankings has the highest average score</a:t>
            </a:r>
            <a:r>
              <a:rPr lang="en-US" dirty="0">
                <a:solidFill>
                  <a:schemeClr val="bg1"/>
                </a:solidFill>
                <a:latin typeface="Google Sans"/>
              </a:rPr>
              <a:t>.</a:t>
            </a:r>
            <a:endParaRPr lang="en-US" sz="175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354A25-CFF4-4A89-8C86-9F36BFBB591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" y="1"/>
            <a:ext cx="550735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29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8126" y="16042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2506742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en-US" sz="4400" b="1" i="0" dirty="0">
                <a:solidFill>
                  <a:schemeClr val="bg1"/>
                </a:solidFill>
                <a:effectLst/>
                <a:latin typeface="Inter"/>
              </a:rPr>
              <a:t>How does the ranking system affect a university's student-staff ratio?</a:t>
            </a:r>
          </a:p>
        </p:txBody>
      </p:sp>
      <p:sp>
        <p:nvSpPr>
          <p:cNvPr id="5" name="Text 2"/>
          <p:cNvSpPr/>
          <p:nvPr/>
        </p:nvSpPr>
        <p:spPr>
          <a:xfrm>
            <a:off x="6675001" y="4923115"/>
            <a:ext cx="7477600" cy="10445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2799"/>
              </a:lnSpc>
              <a:buSzPct val="100000"/>
              <a:buFontTx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Analyzing the relationship between ranking system scores and student-staff </a:t>
            </a:r>
          </a:p>
          <a:p>
            <a:pPr>
              <a:lnSpc>
                <a:spcPts val="2799"/>
              </a:lnSpc>
              <a:buSzPct val="100000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ratios, the higher-ranked universities tend to have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higher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ratios</a:t>
            </a:r>
            <a:r>
              <a:rPr lang="en-US" sz="1750" dirty="0">
                <a:solidFill>
                  <a:schemeClr val="bg1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2AD363-E0A2-4A1A-955A-2F271988B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" y="2506742"/>
            <a:ext cx="5465497" cy="33409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693808" y="3110627"/>
            <a:ext cx="9381649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What are the most important criteria considered by ranking systems?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4871508" y="4633329"/>
            <a:ext cx="90262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key criteria used by ranking systems were identified.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71508" y="5010622"/>
            <a:ext cx="90262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Factors such as Alumni Employment, Citations Rank, and Influence Rank are top 3.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767896" y="1767896"/>
            <a:ext cx="8229600" cy="4693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69BA4C-0B02-42C2-8B1C-27BA89750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3" y="858252"/>
            <a:ext cx="4693809" cy="65130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098475" y="858982"/>
            <a:ext cx="8275250" cy="24106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en-US" sz="4370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Is there a correlation between a university's score and the no of international students?</a:t>
            </a:r>
          </a:p>
        </p:txBody>
      </p:sp>
      <p:sp>
        <p:nvSpPr>
          <p:cNvPr id="5" name="Text 2"/>
          <p:cNvSpPr/>
          <p:nvPr/>
        </p:nvSpPr>
        <p:spPr>
          <a:xfrm>
            <a:off x="6675000" y="4745474"/>
            <a:ext cx="769872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9D44C1-FA0D-457A-A91F-1B747CDC2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13651"/>
            <a:ext cx="5486400" cy="48022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D5198C-CC25-4E63-AD41-302DC15DCE8F}"/>
              </a:ext>
            </a:extLst>
          </p:cNvPr>
          <p:cNvSpPr txBox="1"/>
          <p:nvPr/>
        </p:nvSpPr>
        <p:spPr>
          <a:xfrm>
            <a:off x="5855368" y="3484125"/>
            <a:ext cx="8518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scatter plot with university scores on the x-axis and the number of international students on the y-axis. 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correlation coefficient between the two variables is 0.63, which is considered to be a strong correlation. This means that there is a strong positive relationship between a university's score and the number of international students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952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109854" y="1437186"/>
            <a:ext cx="8728363" cy="28468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en-US" sz="4370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How does the percentage of female students impact a </a:t>
            </a:r>
          </a:p>
          <a:p>
            <a:pPr>
              <a:lnSpc>
                <a:spcPts val="5468"/>
              </a:lnSpc>
            </a:pPr>
            <a:r>
              <a:rPr lang="en-US" sz="4370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university's ranking</a:t>
            </a:r>
            <a:r>
              <a:rPr lang="en-US" sz="4370" b="1" dirty="0">
                <a:solidFill>
                  <a:schemeClr val="bg1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?</a:t>
            </a:r>
            <a:endParaRPr lang="en-US" sz="437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75001" y="474547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niversities with a higher percentage of female 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students tend to have different ranking scores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4D7E0F-51F5-4EB7-8D05-D13B51F50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1521004"/>
            <a:ext cx="5486400" cy="437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86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2374233"/>
            <a:ext cx="7477601" cy="3526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0" b="1" dirty="0">
                <a:solidFill>
                  <a:schemeClr val="bg1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Which university has the highest number of students?</a:t>
            </a:r>
            <a:r>
              <a:rPr lang="en-US" sz="4370" b="1" dirty="0">
                <a:solidFill>
                  <a:schemeClr val="bg1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?</a:t>
            </a:r>
            <a:endParaRPr lang="en-US" sz="437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75001" y="474547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ts val="2799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Alexandria university with the highest student enrollment</a:t>
            </a:r>
          </a:p>
          <a:p>
            <a:pPr marL="342900" indent="-342900">
              <a:lnSpc>
                <a:spcPts val="2799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Followed by Arizona state university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94023F-E8AA-413F-AA1A-8D188162B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24024"/>
            <a:ext cx="5486400" cy="67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07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1579419"/>
            <a:ext cx="7756619" cy="21058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en-US" sz="4370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How does the percentage of international students vary</a:t>
            </a:r>
          </a:p>
          <a:p>
            <a:pPr>
              <a:lnSpc>
                <a:spcPts val="5468"/>
              </a:lnSpc>
            </a:pPr>
            <a:r>
              <a:rPr lang="en-US" sz="4370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across different universities</a:t>
            </a:r>
            <a:r>
              <a:rPr lang="en-US" sz="4370" b="1" dirty="0">
                <a:solidFill>
                  <a:schemeClr val="bg1"/>
                </a:solidFill>
                <a:latin typeface="Barlow" panose="00000500000000000000" pitchFamily="2" charset="0"/>
                <a:ea typeface="Barlow" pitchFamily="34" charset="-122"/>
                <a:cs typeface="Barlow" pitchFamily="34" charset="-120"/>
              </a:rPr>
              <a:t>?</a:t>
            </a:r>
            <a:endParaRPr lang="en-US" sz="437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73012" y="4293955"/>
            <a:ext cx="13180005" cy="257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Google Sans"/>
              </a:rPr>
              <a:t>École Polytechnique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Google Sans"/>
              </a:rPr>
              <a:t>Fédérale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Google Sans"/>
              </a:rPr>
              <a:t> de Lausanne (EPFL),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Google Sans"/>
              </a:rPr>
              <a:t>Imperial College London, Constructor University, Near East University,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Google Sans"/>
              </a:rPr>
              <a:t>These universities are all outliers because they have a much higher percentage of</a:t>
            </a:r>
          </a:p>
          <a:p>
            <a:r>
              <a:rPr lang="en-US" sz="2000" b="1" i="0" dirty="0">
                <a:solidFill>
                  <a:schemeClr val="bg1"/>
                </a:solidFill>
                <a:effectLst/>
                <a:latin typeface="Google Sans"/>
              </a:rPr>
              <a:t> international students than the average university. </a:t>
            </a:r>
          </a:p>
          <a:p>
            <a:pPr marL="342900" indent="-342900">
              <a:lnSpc>
                <a:spcPts val="2799"/>
              </a:lnSpc>
              <a:buSzPct val="10000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EC3B27-2086-4ACC-9C1B-5EC7DC8EF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82" y="1053422"/>
            <a:ext cx="4385631" cy="61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5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2084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675001" y="1637499"/>
            <a:ext cx="7733726" cy="20423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0" b="1" dirty="0">
                <a:solidFill>
                  <a:schemeClr val="bg1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How does the percentage of international students vary 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4370" b="1" dirty="0">
                <a:solidFill>
                  <a:schemeClr val="bg1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across different years?</a:t>
            </a:r>
            <a:endParaRPr lang="en-US" sz="437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75001" y="474547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Observing changes in the percentage of international students across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2011 to 2016, there has been a 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downfall trend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185% to 110%.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966C75-1086-430D-BA71-A6F35CD2D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62918"/>
            <a:ext cx="5486400" cy="363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4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2506742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endParaRPr lang="en-US" sz="4400" b="1" i="0" dirty="0">
              <a:solidFill>
                <a:schemeClr val="bg1"/>
              </a:solidFill>
              <a:effectLst/>
              <a:latin typeface="Inter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75001" y="4923115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E603CE-EEB3-483D-B54C-71DDE8DF0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8126"/>
            <a:ext cx="14630400" cy="83091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763492" y="1702323"/>
            <a:ext cx="8534400" cy="21769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en-US" sz="4370" b="1" dirty="0">
                <a:solidFill>
                  <a:schemeClr val="bg1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impact of university's ranking on the no of international students it attracts?</a:t>
            </a:r>
            <a:endParaRPr lang="en-US" sz="4370" b="1" i="0" dirty="0">
              <a:solidFill>
                <a:schemeClr val="bg1"/>
              </a:solidFill>
              <a:effectLst/>
              <a:latin typeface="Barlow" panose="00000500000000000000" pitchFamily="2" charset="0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7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75001" y="4745473"/>
            <a:ext cx="7122200" cy="11550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higher-ranked universities tends to attract more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international students.</a:t>
            </a:r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F6AA06-828A-4AF6-A529-522BD47F0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53" y="336885"/>
            <a:ext cx="5243293" cy="737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0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043472" y="1702323"/>
            <a:ext cx="8254419" cy="24124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0" b="1" dirty="0">
                <a:solidFill>
                  <a:schemeClr val="bg1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How does the percentage of international students affect a university's student-staff ratio?</a:t>
            </a:r>
            <a:endParaRPr lang="en-US" sz="437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043472" y="4745474"/>
            <a:ext cx="775372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There is a weak negative correlation between the percentage of international 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       students and the student-staff ratio. This means that universities with a 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US" b="0" i="0" dirty="0">
                <a:solidFill>
                  <a:schemeClr val="bg1"/>
                </a:solidFill>
                <a:effectLst/>
                <a:latin typeface="Google Sans"/>
              </a:rPr>
              <a:t>       higher percentage of international students tend to have a lower student-staff ratio.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19F06E-19B2-4973-A44A-F2DC86189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64" y="781396"/>
            <a:ext cx="4923872" cy="666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20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043472" y="1702323"/>
            <a:ext cx="8410465" cy="27573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there a relationship between a university's ranking score and the percentage of female students enrolled?</a:t>
            </a:r>
            <a:endParaRPr lang="en-US" sz="437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75001" y="474547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Analyzing whether the correlation between ranking scores and student-staff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ratios changes over time but it 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not changed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6FD4C3-026D-4843-8332-63F4B326B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34" y="696544"/>
            <a:ext cx="4855839" cy="683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043472" y="1315453"/>
            <a:ext cx="8254419" cy="27993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0" b="1" dirty="0">
                <a:solidFill>
                  <a:schemeClr val="bg1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Are there any significant trends or patterns in the rankings of universities from different countries?</a:t>
            </a:r>
            <a:endParaRPr lang="en-US" sz="437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868786" y="4745473"/>
            <a:ext cx="8645236" cy="20082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Exploring trends and patterns in the rankings of universities by country to identify 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US" dirty="0">
                <a:solidFill>
                  <a:schemeClr val="bg1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     any notable trends or changes over time.</a:t>
            </a:r>
          </a:p>
          <a:p>
            <a:pPr marL="285750" indent="-285750">
              <a:lnSpc>
                <a:spcPts val="2799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The United States has the highest average score, followed by the United Kingdom, </a:t>
            </a:r>
          </a:p>
          <a:p>
            <a:pPr>
              <a:lnSpc>
                <a:spcPts val="2799"/>
              </a:lnSpc>
              <a:buSzPct val="100000"/>
            </a:pPr>
            <a:r>
              <a:rPr lang="en-US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       Switzerland, and Sweden.</a:t>
            </a:r>
          </a:p>
          <a:p>
            <a:pPr algn="l">
              <a:lnSpc>
                <a:spcPts val="2799"/>
              </a:lnSpc>
              <a:buSzPct val="100000"/>
            </a:pP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710963" cy="822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F10B92-60EB-482C-94E8-A99650CD9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599" y="1315453"/>
            <a:ext cx="5730561" cy="50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26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043472" y="1702323"/>
            <a:ext cx="8254419" cy="24124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en-US" sz="4370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Is there a correlation between a university's ranking and its student-staff ratio over years?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75001" y="474547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 whether the correlation between ranking scores and student-staff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ratios changes over time.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09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938441" y="448117"/>
            <a:ext cx="8254419" cy="32415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4370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What is the distribution of university rankings?</a:t>
            </a:r>
          </a:p>
          <a:p>
            <a:pPr algn="l"/>
            <a:endParaRPr lang="en-US" sz="4370" b="1" i="0" dirty="0">
              <a:solidFill>
                <a:schemeClr val="bg1"/>
              </a:solidFill>
              <a:effectLst/>
              <a:latin typeface="Barlow" panose="000005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Barlow" panose="00000500000000000000" pitchFamily="2" charset="0"/>
              </a:rPr>
              <a:t>T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he distribution of university rankings to understand their spread and concentration.</a:t>
            </a:r>
          </a:p>
          <a:p>
            <a:br>
              <a:rPr lang="en-US" sz="4370" b="1" dirty="0">
                <a:solidFill>
                  <a:schemeClr val="bg1"/>
                </a:solidFill>
                <a:latin typeface="Barlow" panose="00000500000000000000" pitchFamily="2" charset="0"/>
              </a:rPr>
            </a:br>
            <a:endParaRPr lang="en-US" sz="437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 flipV="1">
            <a:off x="6675001" y="5456275"/>
            <a:ext cx="7122200" cy="1441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0B7A10-5259-4AC7-9012-50C5694FA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5486399" cy="822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CD0884-C875-4C2D-8C92-F022F3036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001" y="3879120"/>
            <a:ext cx="6688748" cy="41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18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043472" y="1702323"/>
            <a:ext cx="8254419" cy="24124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75001" y="474547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A8AA57-26F7-4BEA-8E6B-CC3DE4D535AD}"/>
              </a:ext>
            </a:extLst>
          </p:cNvPr>
          <p:cNvSpPr txBox="1"/>
          <p:nvPr/>
        </p:nvSpPr>
        <p:spPr>
          <a:xfrm>
            <a:off x="6043471" y="705853"/>
            <a:ext cx="8458591" cy="143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70" b="1" dirty="0">
                <a:solidFill>
                  <a:schemeClr val="bg1"/>
                </a:solidFill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trend in university rankings over time?</a:t>
            </a:r>
            <a:endParaRPr lang="en-US" sz="437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2FDB6-009D-4C11-8CD4-0597F5FB25E1}"/>
              </a:ext>
            </a:extLst>
          </p:cNvPr>
          <p:cNvSpPr txBox="1"/>
          <p:nvPr/>
        </p:nvSpPr>
        <p:spPr>
          <a:xfrm>
            <a:off x="6043472" y="2823411"/>
            <a:ext cx="7463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The trend in university rankings over time, is that they have been increasing in recent years.</a:t>
            </a:r>
            <a:endParaRPr lang="en-US" sz="20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29C061-1FA0-4F19-90C2-369E4981E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9" y="2785629"/>
            <a:ext cx="5400822" cy="2658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10FFAC-76D2-42A4-8517-08544F2A3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9301" y="3704265"/>
            <a:ext cx="8458591" cy="410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10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931190" y="21798"/>
            <a:ext cx="8254419" cy="24124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en-US" sz="4370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Is there a correlation between a university's ranking and its student-staff ratio over years?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57906" y="2278372"/>
            <a:ext cx="8076736" cy="14433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21798"/>
            <a:ext cx="5486400" cy="822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CF54B1-75DD-4E14-BFEC-D35B2C979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4114800"/>
            <a:ext cx="9074485" cy="4093002"/>
          </a:xfrm>
          <a:prstGeom prst="rect">
            <a:avLst/>
          </a:prstGeom>
        </p:spPr>
      </p:pic>
      <p:sp>
        <p:nvSpPr>
          <p:cNvPr id="14" name="Text 2">
            <a:extLst>
              <a:ext uri="{FF2B5EF4-FFF2-40B4-BE49-F238E27FC236}">
                <a16:creationId xmlns:a16="http://schemas.microsoft.com/office/drawing/2014/main" id="{409868C4-BD0C-4BA9-AB14-FE598574DD24}"/>
              </a:ext>
            </a:extLst>
          </p:cNvPr>
          <p:cNvSpPr/>
          <p:nvPr/>
        </p:nvSpPr>
        <p:spPr>
          <a:xfrm>
            <a:off x="0" y="2999875"/>
            <a:ext cx="5338520" cy="56628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  <a:buSzPct val="100000"/>
            </a:pPr>
            <a:r>
              <a:rPr lang="en-U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rlow" panose="00000500000000000000" pitchFamily="2" charset="0"/>
              </a:rPr>
              <a:t>Yes, there are some criteria that have different </a:t>
            </a:r>
          </a:p>
          <a:p>
            <a:pPr>
              <a:lnSpc>
                <a:spcPts val="2799"/>
              </a:lnSpc>
              <a:buSzPct val="100000"/>
            </a:pPr>
            <a:r>
              <a:rPr lang="en-U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rlow" panose="00000500000000000000" pitchFamily="2" charset="0"/>
              </a:rPr>
              <a:t>weights in different university </a:t>
            </a:r>
          </a:p>
          <a:p>
            <a:pPr>
              <a:lnSpc>
                <a:spcPts val="2799"/>
              </a:lnSpc>
              <a:buSzPct val="100000"/>
            </a:pPr>
            <a:r>
              <a:rPr lang="en-U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rlow" panose="00000500000000000000" pitchFamily="2" charset="0"/>
              </a:rPr>
              <a:t>ranking systems. For example, the Shanghai </a:t>
            </a:r>
          </a:p>
          <a:p>
            <a:pPr>
              <a:lnSpc>
                <a:spcPts val="2799"/>
              </a:lnSpc>
              <a:buSzPct val="100000"/>
            </a:pPr>
            <a:r>
              <a:rPr lang="en-U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rlow" panose="00000500000000000000" pitchFamily="2" charset="0"/>
              </a:rPr>
              <a:t>Ranking places a heavy emphasis </a:t>
            </a:r>
          </a:p>
          <a:p>
            <a:pPr>
              <a:lnSpc>
                <a:spcPts val="2799"/>
              </a:lnSpc>
              <a:buSzPct val="100000"/>
            </a:pPr>
            <a:r>
              <a:rPr lang="en-U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rlow" panose="00000500000000000000" pitchFamily="2" charset="0"/>
              </a:rPr>
              <a:t>on research, while the Times Higher Education</a:t>
            </a:r>
          </a:p>
          <a:p>
            <a:pPr>
              <a:lnSpc>
                <a:spcPts val="2799"/>
              </a:lnSpc>
              <a:buSzPct val="100000"/>
            </a:pPr>
            <a:r>
              <a:rPr lang="en-U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rlow" panose="00000500000000000000" pitchFamily="2" charset="0"/>
              </a:rPr>
              <a:t> World University Ranking places a greater </a:t>
            </a:r>
          </a:p>
          <a:p>
            <a:pPr>
              <a:lnSpc>
                <a:spcPts val="2799"/>
              </a:lnSpc>
              <a:buSzPct val="100000"/>
            </a:pPr>
            <a:r>
              <a:rPr lang="en-U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rlow" panose="00000500000000000000" pitchFamily="2" charset="0"/>
              </a:rPr>
              <a:t>emphasis on teaching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.</a:t>
            </a:r>
            <a:endParaRPr lang="en-US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506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43472" y="705854"/>
            <a:ext cx="8254419" cy="18608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en-US" sz="4370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How have the weights of ranking criteria changed over time?</a:t>
            </a:r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DB90CF-A266-4632-9825-1A8D1978F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506" y="3641558"/>
            <a:ext cx="9158893" cy="45880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5B0D93-C83E-4059-B95A-BE5F529C19F0}"/>
              </a:ext>
            </a:extLst>
          </p:cNvPr>
          <p:cNvSpPr txBox="1"/>
          <p:nvPr/>
        </p:nvSpPr>
        <p:spPr>
          <a:xfrm>
            <a:off x="0" y="4114800"/>
            <a:ext cx="5486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rlow" panose="00000500000000000000" pitchFamily="2" charset="0"/>
              </a:rPr>
              <a:t>The Shanghai Ranking  placed a heavy emphasis on research output, </a:t>
            </a:r>
          </a:p>
          <a:p>
            <a:r>
              <a:rPr lang="en-U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rlow" panose="00000500000000000000" pitchFamily="2" charset="0"/>
              </a:rPr>
              <a:t>Times Higher Education World University Ranking has placed a greater emphasis on</a:t>
            </a:r>
          </a:p>
          <a:p>
            <a:r>
              <a:rPr lang="en-U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rlow" panose="00000500000000000000" pitchFamily="2" charset="0"/>
              </a:rPr>
              <a:t> teaching quality over time, while decreasing the weight of research output.</a:t>
            </a:r>
          </a:p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rlow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CWUR falls somewhere in between the </a:t>
            </a:r>
          </a:p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rlow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Shanghai Ranking and the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rlow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rlow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terms of its </a:t>
            </a:r>
          </a:p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arlow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emphasis on research and teaching.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Barlow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200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435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043472" y="1702323"/>
            <a:ext cx="8254419" cy="24124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75001" y="474547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08798285-C160-4C4E-BF58-89260224E9B3}"/>
              </a:ext>
            </a:extLst>
          </p:cNvPr>
          <p:cNvSpPr/>
          <p:nvPr/>
        </p:nvSpPr>
        <p:spPr>
          <a:xfrm>
            <a:off x="5656789" y="91873"/>
            <a:ext cx="8254420" cy="2073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400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Is there a relationship between a </a:t>
            </a:r>
          </a:p>
          <a:p>
            <a:pPr>
              <a:lnSpc>
                <a:spcPts val="5468"/>
              </a:lnSpc>
            </a:pPr>
            <a:r>
              <a:rPr lang="en-US" sz="4400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university’s score and the student</a:t>
            </a:r>
          </a:p>
          <a:p>
            <a:pPr>
              <a:lnSpc>
                <a:spcPts val="5468"/>
              </a:lnSpc>
            </a:pPr>
            <a:r>
              <a:rPr lang="en-US" sz="4400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staff ratio?</a:t>
            </a:r>
          </a:p>
          <a:p>
            <a:pPr>
              <a:lnSpc>
                <a:spcPts val="5468"/>
              </a:lnSpc>
            </a:pPr>
            <a:endParaRPr lang="en-US" sz="4374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5A4292-EAF3-41B1-BE93-2CC590BBB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789" y="2689168"/>
            <a:ext cx="8781106" cy="50617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78D18-B3EA-4CB3-A7D7-BE651B383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689168"/>
            <a:ext cx="5417028" cy="289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99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6F26AA-B8A8-48DA-ADDD-E5E9F685C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828B5F-9BD7-4925-84AA-599EEEF9C083}"/>
              </a:ext>
            </a:extLst>
          </p:cNvPr>
          <p:cNvSpPr txBox="1"/>
          <p:nvPr/>
        </p:nvSpPr>
        <p:spPr>
          <a:xfrm>
            <a:off x="3705726" y="234752"/>
            <a:ext cx="6288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ER Model in Power Bi</a:t>
            </a:r>
          </a:p>
        </p:txBody>
      </p:sp>
    </p:spTree>
    <p:extLst>
      <p:ext uri="{BB962C8B-B14F-4D97-AF65-F5344CB8AC3E}">
        <p14:creationId xmlns:p14="http://schemas.microsoft.com/office/powerpoint/2010/main" val="638398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043472" y="1702323"/>
            <a:ext cx="8254419" cy="24124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75001" y="474547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 whether the correlation between ranking scores and student-staff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ratios changes over time.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B19D89-C2DF-40FA-80BD-3EAE72C7F770}"/>
              </a:ext>
            </a:extLst>
          </p:cNvPr>
          <p:cNvSpPr txBox="1"/>
          <p:nvPr/>
        </p:nvSpPr>
        <p:spPr>
          <a:xfrm>
            <a:off x="6043472" y="770021"/>
            <a:ext cx="8586928" cy="2175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468"/>
              </a:lnSpc>
            </a:pPr>
            <a:r>
              <a:rPr lang="en-US" sz="4000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Are there any common criteria used by different ranking systems?</a:t>
            </a:r>
          </a:p>
          <a:p>
            <a:endParaRPr lang="en-US" sz="437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3C1738-BD54-4F6D-B4AE-8AC27C877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399" y="2726881"/>
            <a:ext cx="9200903" cy="26760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4B6D51-95DA-4730-9A4E-E13C2CDD73B7}"/>
              </a:ext>
            </a:extLst>
          </p:cNvPr>
          <p:cNvSpPr txBox="1"/>
          <p:nvPr/>
        </p:nvSpPr>
        <p:spPr>
          <a:xfrm>
            <a:off x="488530" y="3175814"/>
            <a:ext cx="46084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All three ranking systems use different criteria.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99613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043472" y="288759"/>
            <a:ext cx="8254419" cy="2390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en-US" sz="4370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Is there a correlation between a university's ranking and its student-staff ratio over years?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75001" y="474547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 whether the correlation between ranking scores and student-staff</a:t>
            </a:r>
          </a:p>
          <a:p>
            <a:pPr algn="l">
              <a:lnSpc>
                <a:spcPts val="2799"/>
              </a:lnSpc>
              <a:buSzPct val="100000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ratios changes over time.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C2FD4D-FCE5-4CA2-B91A-996694B5D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1" y="3352800"/>
            <a:ext cx="9144000" cy="48212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F7A68C-B2F1-4DBE-A75D-32DBE0D1D000}"/>
              </a:ext>
            </a:extLst>
          </p:cNvPr>
          <p:cNvSpPr txBox="1"/>
          <p:nvPr/>
        </p:nvSpPr>
        <p:spPr>
          <a:xfrm>
            <a:off x="332509" y="3408313"/>
            <a:ext cx="48170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F1F1F"/>
                </a:solidFill>
                <a:latin typeface="+mj-lt"/>
              </a:rPr>
              <a:t>T</a:t>
            </a:r>
            <a:r>
              <a:rPr lang="en-US" sz="3200" b="1" i="0" dirty="0">
                <a:solidFill>
                  <a:srgbClr val="1F1F1F"/>
                </a:solidFill>
                <a:effectLst/>
                <a:latin typeface="+mj-lt"/>
              </a:rPr>
              <a:t>here is no clear relationship between university’s ranking  score and the student-staff ratio from the chart. The correlation coefficient between the two variables is only 0.03, which is very low.</a:t>
            </a:r>
            <a:endParaRPr 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5441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486400" y="128338"/>
            <a:ext cx="8811491" cy="2288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en-US" sz="4370" b="1" dirty="0">
                <a:solidFill>
                  <a:schemeClr val="bg1"/>
                </a:solidFill>
                <a:latin typeface="Barlow" panose="00000500000000000000" pitchFamily="2" charset="0"/>
              </a:rPr>
              <a:t>H</a:t>
            </a:r>
            <a:r>
              <a:rPr lang="en-US" sz="4370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ow does the number of female students differ among universities?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75001" y="4745474"/>
            <a:ext cx="7122200" cy="710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881B4D-7107-420F-9082-C844C9E76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186" y="2544712"/>
            <a:ext cx="8025277" cy="4675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53D566-5FEE-40C0-8792-15D383FA177B}"/>
              </a:ext>
            </a:extLst>
          </p:cNvPr>
          <p:cNvSpPr txBox="1"/>
          <p:nvPr/>
        </p:nvSpPr>
        <p:spPr>
          <a:xfrm>
            <a:off x="332509" y="2544712"/>
            <a:ext cx="499347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1F1F1F"/>
                </a:solidFill>
                <a:latin typeface="Google Sans"/>
              </a:rPr>
              <a:t>T</a:t>
            </a:r>
            <a:r>
              <a:rPr lang="en-US" sz="2400" b="1" i="0" dirty="0">
                <a:solidFill>
                  <a:srgbClr val="1F1F1F"/>
                </a:solidFill>
                <a:effectLst/>
                <a:latin typeface="Google Sans"/>
              </a:rPr>
              <a:t>he top 5 universities with the highest number of female students are: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F1F1F"/>
                </a:solidFill>
                <a:effectLst/>
                <a:latin typeface="Google Sans"/>
              </a:rPr>
              <a:t>University of Vienna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F1F1F"/>
                </a:solidFill>
                <a:effectLst/>
                <a:latin typeface="Google Sans"/>
              </a:rPr>
              <a:t>King's College London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F1F1F"/>
                </a:solidFill>
                <a:effectLst/>
                <a:latin typeface="Google Sans"/>
              </a:rPr>
              <a:t>Utrecht University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F1F1F"/>
                </a:solidFill>
                <a:effectLst/>
                <a:latin typeface="Google Sans"/>
              </a:rPr>
              <a:t>Leiden University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1F1F1F"/>
                </a:solidFill>
                <a:effectLst/>
                <a:latin typeface="Google Sans"/>
              </a:rPr>
              <a:t>Karolinska Institute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91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043472" y="160422"/>
            <a:ext cx="8254419" cy="22559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en-US" sz="4400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What is the distribution of universities across different countries?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75001" y="474547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7AB864-FEA5-42B9-B4DA-8C70C5CAC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682" y="2416374"/>
            <a:ext cx="8919436" cy="56528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FFD8E5-C49A-476A-BCDF-15BB1B89B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347" y="2472521"/>
            <a:ext cx="5019706" cy="559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19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0599" y="1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630780" y="1"/>
            <a:ext cx="8667112" cy="15400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en-US" sz="4400" b="1" i="0" dirty="0">
                <a:solidFill>
                  <a:schemeClr val="bg1"/>
                </a:solidFill>
                <a:effectLst/>
                <a:latin typeface="Inter"/>
              </a:rPr>
              <a:t>How has the ranking of universities changed over the years?</a:t>
            </a:r>
            <a:endParaRPr lang="en-US" sz="437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75001" y="474547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87A170-CA99-43A1-BB82-D82EEFD8B071}"/>
              </a:ext>
            </a:extLst>
          </p:cNvPr>
          <p:cNvSpPr txBox="1"/>
          <p:nvPr/>
        </p:nvSpPr>
        <p:spPr>
          <a:xfrm>
            <a:off x="176463" y="1844842"/>
            <a:ext cx="4989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Since 2005 till 2010 only 2 universities were ranked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134F90-83FD-4771-8FC3-42DACD954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1" y="2602524"/>
            <a:ext cx="5165558" cy="44753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8FA4C4-A240-497E-9212-FE7B79D290CE}"/>
              </a:ext>
            </a:extLst>
          </p:cNvPr>
          <p:cNvSpPr txBox="1"/>
          <p:nvPr/>
        </p:nvSpPr>
        <p:spPr>
          <a:xfrm>
            <a:off x="5600181" y="1829453"/>
            <a:ext cx="851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And from year 2011 till 2016 the number of universities ranked increased from 2 to 38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C008A5-2E07-4239-8814-24908279D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780" y="2602524"/>
            <a:ext cx="8815952" cy="443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11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5855368" y="449179"/>
            <a:ext cx="8442523" cy="17485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/>
            <a:r>
              <a:rPr lang="en-US" sz="4400" b="1" i="0" dirty="0">
                <a:solidFill>
                  <a:schemeClr val="bg1"/>
                </a:solidFill>
                <a:effectLst/>
                <a:latin typeface="Inter"/>
              </a:rPr>
              <a:t>What is the trend in the percentage of female students over time?</a:t>
            </a:r>
          </a:p>
        </p:txBody>
      </p:sp>
      <p:sp>
        <p:nvSpPr>
          <p:cNvPr id="5" name="Text 2"/>
          <p:cNvSpPr/>
          <p:nvPr/>
        </p:nvSpPr>
        <p:spPr>
          <a:xfrm>
            <a:off x="6675001" y="474547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D45049-9351-46E3-A2CC-C0FB3E910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654" y="2646947"/>
            <a:ext cx="8811491" cy="47405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C26C45-9599-4A1A-AD6A-5E78E7AF89A4}"/>
              </a:ext>
            </a:extLst>
          </p:cNvPr>
          <p:cNvSpPr txBox="1"/>
          <p:nvPr/>
        </p:nvSpPr>
        <p:spPr>
          <a:xfrm>
            <a:off x="1315453" y="3368842"/>
            <a:ext cx="3160294" cy="3452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spcAft>
                <a:spcPts val="1800"/>
              </a:spcAft>
            </a:pPr>
            <a:r>
              <a:rPr lang="en-US" sz="2000" b="1" dirty="0">
                <a:solidFill>
                  <a:srgbClr val="1F1F1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trend in the percentage of female students over time is increasing. According to the image you provided, the percentage of female students enrolled in higher education worldwide has increased. </a:t>
            </a:r>
            <a:endParaRPr lang="en-US" sz="2000" b="1" dirty="0">
              <a:effectLst/>
              <a:latin typeface="Trebuchet MS" panose="020B0603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229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043472" y="433138"/>
            <a:ext cx="8254419" cy="19832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en-US" sz="4400" b="1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How has the ranking score of universities evolved over the years?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75001" y="474547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65332D-1451-4439-8AA0-F4CDE4376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976385"/>
            <a:ext cx="9144000" cy="52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3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2506742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endParaRPr lang="en-US" sz="4400" b="1" i="0" dirty="0">
              <a:solidFill>
                <a:schemeClr val="bg1"/>
              </a:solidFill>
              <a:effectLst/>
              <a:latin typeface="Inter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75001" y="4923115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75001" y="536733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A737E6-EA28-4B7B-B17E-459392504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14630400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21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2506742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endParaRPr lang="en-US" sz="4400" b="1" i="0" dirty="0">
              <a:solidFill>
                <a:schemeClr val="bg1"/>
              </a:solidFill>
              <a:effectLst/>
              <a:latin typeface="Inter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75001" y="4923115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75001" y="536733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69E531-5ED0-4F9C-96B0-8A585F350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91148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5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2506742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endParaRPr lang="en-US" sz="4400" b="1" i="0" dirty="0">
              <a:solidFill>
                <a:schemeClr val="bg1"/>
              </a:solidFill>
              <a:effectLst/>
              <a:latin typeface="Inter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75001" y="4923115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75001" y="536733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9C25F5-0535-45E9-B914-EF3541C74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30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15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2506742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endParaRPr lang="en-US" sz="4400" b="1" i="0" dirty="0">
              <a:solidFill>
                <a:schemeClr val="bg1"/>
              </a:solidFill>
              <a:effectLst/>
              <a:latin typeface="Inter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75001" y="4923115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75001" y="536733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260155-47D5-4C9C-B90B-129466AF5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447" y="0"/>
            <a:ext cx="1466329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2506742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en-US" sz="4400" b="1" i="0" dirty="0">
                <a:solidFill>
                  <a:schemeClr val="bg1"/>
                </a:solidFill>
                <a:effectLst/>
                <a:latin typeface="Inter"/>
              </a:rPr>
              <a:t>How many universities are there in each country?</a:t>
            </a:r>
          </a:p>
        </p:txBody>
      </p:sp>
      <p:sp>
        <p:nvSpPr>
          <p:cNvPr id="5" name="Text 2"/>
          <p:cNvSpPr/>
          <p:nvPr/>
        </p:nvSpPr>
        <p:spPr>
          <a:xfrm>
            <a:off x="6675001" y="4923115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Count the  universities by each country.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75001" y="536733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</a:rPr>
              <a:t>USA</a:t>
            </a:r>
            <a:r>
              <a:rPr lang="en-US" sz="1750" dirty="0">
                <a:solidFill>
                  <a:srgbClr val="E5E0DF"/>
                </a:solidFill>
                <a:latin typeface="Barlow" pitchFamily="34" charset="0"/>
              </a:rPr>
              <a:t> has the highest no of universities amongst all 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B3AD65-56C2-402D-80E1-1082E238D61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3179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2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6042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675001" y="2442567"/>
            <a:ext cx="7477601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What is the distribution of international students across different countries?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6675001" y="4745474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Distribution of international students by country.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75001" y="5189696"/>
            <a:ext cx="71222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USA</a:t>
            </a: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has the highest and </a:t>
            </a: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EGYPT</a:t>
            </a: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has the lowest numbers of international students.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B89483-27C1-470C-96E9-37AE5A6B9A9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80380" cy="819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40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2108</TotalTime>
  <Words>1138</Words>
  <Application>Microsoft Office PowerPoint</Application>
  <PresentationFormat>Custom</PresentationFormat>
  <Paragraphs>148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Barlow</vt:lpstr>
      <vt:lpstr>Barlow, sans-serif</vt:lpstr>
      <vt:lpstr>Calibri</vt:lpstr>
      <vt:lpstr>Calibri Light</vt:lpstr>
      <vt:lpstr>Google Sans</vt:lpstr>
      <vt:lpstr>Inter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rishi kumar gandhi</cp:lastModifiedBy>
  <cp:revision>143</cp:revision>
  <dcterms:created xsi:type="dcterms:W3CDTF">2023-09-26T18:27:35Z</dcterms:created>
  <dcterms:modified xsi:type="dcterms:W3CDTF">2023-10-01T16:49:34Z</dcterms:modified>
</cp:coreProperties>
</file>